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4"/>
  </p:sldMasterIdLst>
  <p:notesMasterIdLst>
    <p:notesMasterId r:id="rId8"/>
  </p:notesMasterIdLst>
  <p:handoutMasterIdLst>
    <p:handoutMasterId r:id="rId9"/>
  </p:handoutMasterIdLst>
  <p:sldIdLst>
    <p:sldId id="257" r:id="rId5"/>
    <p:sldId id="364" r:id="rId6"/>
    <p:sldId id="3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976" userDrawn="1">
          <p15:clr>
            <a:srgbClr val="A4A3A4"/>
          </p15:clr>
        </p15:guide>
        <p15:guide id="3" orient="horz" pos="2472" userDrawn="1">
          <p15:clr>
            <a:srgbClr val="A4A3A4"/>
          </p15:clr>
        </p15:guide>
        <p15:guide id="4" orient="horz" pos="1389" userDrawn="1">
          <p15:clr>
            <a:srgbClr val="A4A3A4"/>
          </p15:clr>
        </p15:guide>
        <p15:guide id="5" orient="horz" pos="4196">
          <p15:clr>
            <a:srgbClr val="A4A3A4"/>
          </p15:clr>
        </p15:guide>
        <p15:guide id="6" pos="4203">
          <p15:clr>
            <a:srgbClr val="A4A3A4"/>
          </p15:clr>
        </p15:guide>
        <p15:guide id="7" orient="horz" pos="41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we Westmeyer" initials="UW" lastIdx="2" clrIdx="0">
    <p:extLst>
      <p:ext uri="{19B8F6BF-5375-455C-9EA6-DF929625EA0E}">
        <p15:presenceInfo xmlns:p15="http://schemas.microsoft.com/office/powerpoint/2012/main" userId="S::uwe.westmeyer@renesas.com::8d45a48e-f34c-4095-9b35-2887df1bc5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EBE"/>
    <a:srgbClr val="706F6F"/>
    <a:srgbClr val="999998"/>
    <a:srgbClr val="9E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6" autoAdjust="0"/>
    <p:restoredTop sz="83418" autoAdjust="0"/>
  </p:normalViewPr>
  <p:slideViewPr>
    <p:cSldViewPr showGuides="1">
      <p:cViewPr varScale="1">
        <p:scale>
          <a:sx n="76" d="100"/>
          <a:sy n="76" d="100"/>
        </p:scale>
        <p:origin x="114" y="276"/>
      </p:cViewPr>
      <p:guideLst>
        <p:guide orient="horz"/>
        <p:guide pos="3976"/>
        <p:guide orient="horz" pos="2472"/>
        <p:guide orient="horz" pos="1389"/>
        <p:guide orient="horz" pos="4196"/>
        <p:guide pos="4203"/>
        <p:guide orient="horz" pos="41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5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D1242E-096B-4B45-A9FD-744F8185D9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E7070-0E49-4919-8CC9-F14ECEF521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701EF-47E1-45FE-9BD4-866CE2112587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D19C0-1970-43C8-87CE-32A70D5BB5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6421B-CC4A-499D-8040-5D013FBD10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7BEEA-E1B6-4B3C-9B0D-118EC0A8A2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3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7C3E4-834A-4FDE-8876-3ED4986C368E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5D16B-934A-4DDA-AA9D-F9317AC24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2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532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Tahoma" charset="0"/>
              </a:defRPr>
            </a:lvl1pPr>
            <a:lvl2pPr marL="729057" indent="-280406" defTabSz="903532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2pPr>
            <a:lvl3pPr marL="1121626" indent="-224325" defTabSz="903532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3pPr>
            <a:lvl4pPr marL="1570276" indent="-224325" defTabSz="903532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4pPr>
            <a:lvl5pPr marL="2018927" indent="-224325" defTabSz="903532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5pPr>
            <a:lvl6pPr marL="2467577" indent="-224325" defTabSz="90353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6pPr>
            <a:lvl7pPr marL="2916227" indent="-224325" defTabSz="90353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7pPr>
            <a:lvl8pPr marL="3364878" indent="-224325" defTabSz="90353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8pPr>
            <a:lvl9pPr marL="3813528" indent="-224325" defTabSz="90353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9pPr>
          </a:lstStyle>
          <a:p>
            <a:pPr eaLnBrk="1" hangingPunct="1"/>
            <a:fld id="{4263D4DA-81F7-0443-B773-5E830CC3C265}" type="slidenum">
              <a:rPr lang="en-US" sz="1200">
                <a:latin typeface="Arial" charset="0"/>
              </a:rPr>
              <a:pPr eaLnBrk="1" hangingPunct="1"/>
              <a:t>2</a:t>
            </a:fld>
            <a:endParaRPr lang="en-US" sz="1200">
              <a:latin typeface="Arial" charset="0"/>
            </a:endParaRPr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2" tIns="45296" rIns="90592" bIns="45296" anchor="b"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9pPr>
          </a:lstStyle>
          <a:p>
            <a:pPr algn="r" eaLnBrk="1" hangingPunct="1"/>
            <a:fld id="{36D97098-3E88-7549-BD38-719768DBAFDB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7388"/>
            <a:ext cx="6092825" cy="3427412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+ grey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sz="quarter" idx="14"/>
          </p:nvPr>
        </p:nvSpPr>
        <p:spPr>
          <a:xfrm>
            <a:off x="468000" y="0"/>
            <a:ext cx="11253600" cy="6156000"/>
          </a:xfrm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252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rgbClr val="9D9D9D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pic>
        <p:nvPicPr>
          <p:cNvPr id="5" name="Bild 4" descr="Badge_grey.png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0"/>
            <a:ext cx="1419800" cy="127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480000" y="1692000"/>
            <a:ext cx="5220000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1080000" y="1800000"/>
            <a:ext cx="4860000" cy="1887696"/>
          </a:xfrm>
        </p:spPr>
        <p:txBody>
          <a:bodyPr>
            <a:spAutoFit/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495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1080000" y="1692000"/>
            <a:ext cx="5220000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480000" y="1692000"/>
            <a:ext cx="5220000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91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rt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1080000" y="1692000"/>
            <a:ext cx="8100000" cy="406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2340000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40299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 large +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468000" y="5940000"/>
            <a:ext cx="11244575" cy="234744"/>
          </a:xfrm>
        </p:spPr>
        <p:txBody>
          <a:bodyPr>
            <a:no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8"/>
          </p:nvPr>
        </p:nvSpPr>
        <p:spPr>
          <a:xfrm>
            <a:off x="460375" y="540000"/>
            <a:ext cx="11261725" cy="1875385"/>
          </a:xfrm>
        </p:spPr>
        <p:txBody>
          <a:bodyPr/>
          <a:lstStyle/>
          <a:p>
            <a:pPr lvl="0"/>
            <a:r>
              <a:rPr kumimoji="1" lang="ja-JP" altLang="en-US" noProof="0"/>
              <a:t>マスター テキストの書式設定</a:t>
            </a:r>
          </a:p>
          <a:p>
            <a:pPr lvl="1"/>
            <a:r>
              <a:rPr kumimoji="1" lang="ja-JP" altLang="en-US" noProof="0"/>
              <a:t>第 </a:t>
            </a:r>
            <a:r>
              <a:rPr kumimoji="1" lang="en-US" altLang="ja-JP" noProof="0"/>
              <a:t>2 </a:t>
            </a:r>
            <a:r>
              <a:rPr kumimoji="1" lang="ja-JP" altLang="en-US" noProof="0"/>
              <a:t>レベル</a:t>
            </a:r>
          </a:p>
          <a:p>
            <a:pPr lvl="2"/>
            <a:r>
              <a:rPr kumimoji="1" lang="ja-JP" altLang="en-US" noProof="0"/>
              <a:t>第 </a:t>
            </a:r>
            <a:r>
              <a:rPr kumimoji="1" lang="en-US" altLang="ja-JP" noProof="0"/>
              <a:t>3 </a:t>
            </a:r>
            <a:r>
              <a:rPr kumimoji="1" lang="ja-JP" altLang="en-US" noProof="0"/>
              <a:t>レベル</a:t>
            </a:r>
          </a:p>
          <a:p>
            <a:pPr lvl="3"/>
            <a:r>
              <a:rPr kumimoji="1" lang="ja-JP" altLang="en-US" noProof="0"/>
              <a:t>第 </a:t>
            </a:r>
            <a:r>
              <a:rPr kumimoji="1" lang="en-US" altLang="ja-JP" noProof="0"/>
              <a:t>4 </a:t>
            </a:r>
            <a:r>
              <a:rPr kumimoji="1" lang="ja-JP" altLang="en-US" noProof="0"/>
              <a:t>レベル</a:t>
            </a:r>
          </a:p>
          <a:p>
            <a:pPr lvl="4"/>
            <a:r>
              <a:rPr kumimoji="1" lang="ja-JP" altLang="en-US" noProof="0"/>
              <a:t>第 </a:t>
            </a:r>
            <a:r>
              <a:rPr kumimoji="1" lang="en-US" altLang="ja-JP" noProof="0"/>
              <a:t>5 </a:t>
            </a:r>
            <a:r>
              <a:rPr kumimoji="1" lang="ja-JP" altLang="en-US" noProof="0"/>
              <a:t>レベル</a:t>
            </a:r>
            <a:endParaRPr kumimoji="1" lang="en-US" noProof="0" dirty="0"/>
          </a:p>
        </p:txBody>
      </p:sp>
    </p:spTree>
    <p:extLst>
      <p:ext uri="{BB962C8B-B14F-4D97-AF65-F5344CB8AC3E}">
        <p14:creationId xmlns:p14="http://schemas.microsoft.com/office/powerpoint/2010/main" val="3546860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4 Charts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1080000" y="1692000"/>
            <a:ext cx="3960000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2340000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  <p:sp>
        <p:nvSpPr>
          <p:cNvPr id="25" name="Diagrammplatzhalter 8"/>
          <p:cNvSpPr>
            <a:spLocks noGrp="1"/>
          </p:cNvSpPr>
          <p:nvPr>
            <p:ph type="chart" sz="quarter" idx="18"/>
          </p:nvPr>
        </p:nvSpPr>
        <p:spPr>
          <a:xfrm>
            <a:off x="5220000" y="1692000"/>
            <a:ext cx="3960000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26" name="Diagrammplatzhalter 8"/>
          <p:cNvSpPr>
            <a:spLocks noGrp="1"/>
          </p:cNvSpPr>
          <p:nvPr>
            <p:ph type="chart" sz="quarter" idx="19"/>
          </p:nvPr>
        </p:nvSpPr>
        <p:spPr>
          <a:xfrm>
            <a:off x="1080000" y="3996000"/>
            <a:ext cx="3960000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  <p:sp>
        <p:nvSpPr>
          <p:cNvPr id="27" name="Diagrammplatzhalter 8"/>
          <p:cNvSpPr>
            <a:spLocks noGrp="1"/>
          </p:cNvSpPr>
          <p:nvPr>
            <p:ph type="chart" sz="quarter" idx="20"/>
          </p:nvPr>
        </p:nvSpPr>
        <p:spPr>
          <a:xfrm>
            <a:off x="5220000" y="3996000"/>
            <a:ext cx="3960000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ja-JP" altLang="en-US"/>
              <a:t>グラフを追加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7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abl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2340000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  <p:sp>
        <p:nvSpPr>
          <p:cNvPr id="20" name="Tabellenplatzhalter 8"/>
          <p:cNvSpPr>
            <a:spLocks noGrp="1"/>
          </p:cNvSpPr>
          <p:nvPr>
            <p:ph type="tbl" sz="quarter" idx="18"/>
          </p:nvPr>
        </p:nvSpPr>
        <p:spPr>
          <a:xfrm>
            <a:off x="1079997" y="1800000"/>
            <a:ext cx="8100000" cy="4248000"/>
          </a:xfrm>
        </p:spPr>
        <p:txBody>
          <a:bodyPr/>
          <a:lstStyle/>
          <a:p>
            <a:r>
              <a:rPr lang="ja-JP" altLang="en-US"/>
              <a:t>表を追加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67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468000" y="540000"/>
            <a:ext cx="11253600" cy="5616000"/>
          </a:xfrm>
          <a:blipFill>
            <a:blip r:embed="rId2"/>
            <a:stretch>
              <a:fillRect/>
            </a:stretch>
          </a:blip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wrap="square"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92457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79376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20298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68000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1080000" y="1800000"/>
            <a:ext cx="5280000" cy="318549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1800" b="1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100" b="1" cap="all" baseline="0">
                <a:latin typeface="+mj-lt"/>
              </a:defRPr>
            </a:lvl2pPr>
            <a:lvl3pPr>
              <a:defRPr sz="1100" b="1" cap="all" baseline="0">
                <a:latin typeface="+mj-lt"/>
              </a:defRPr>
            </a:lvl3pPr>
            <a:lvl4pPr>
              <a:defRPr sz="1100" b="1" cap="all" baseline="0">
                <a:latin typeface="+mj-lt"/>
              </a:defRPr>
            </a:lvl4pPr>
            <a:lvl5pPr>
              <a:defRPr sz="1100" b="1" cap="all" baseline="0">
                <a:latin typeface="+mj-lt"/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1268760"/>
            <a:ext cx="2400000" cy="0"/>
          </a:xfrm>
          <a:prstGeom prst="line">
            <a:avLst/>
          </a:prstGeom>
          <a:ln w="381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43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439-F33B-284F-95EB-D86CF44A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3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ey +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468000" y="0"/>
            <a:ext cx="11253600" cy="615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180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chemeClr val="bg1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6587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852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9000000" cy="283154"/>
          </a:xfrm>
          <a:ln>
            <a:noFill/>
          </a:ln>
        </p:spPr>
        <p:txBody>
          <a:bodyPr>
            <a:spAutoFit/>
          </a:bodyPr>
          <a:lstStyle>
            <a:lvl1pPr marL="177800" indent="-1778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7177088" algn="r"/>
              </a:tabLst>
              <a:defRPr sz="1600"/>
            </a:lvl1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00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9000000" cy="1887696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1pPr>
            <a:lvl2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2pPr>
            <a:lvl3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3pPr>
            <a:lvl4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4pPr>
            <a:lvl5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91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332656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80000" y="1208967"/>
            <a:ext cx="9000000" cy="1887696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1pPr>
            <a:lvl2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2pPr>
            <a:lvl3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3pPr>
            <a:lvl4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4pPr>
            <a:lvl5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920967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41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1080000" y="1800000"/>
            <a:ext cx="4860000" cy="1887696"/>
          </a:xfrm>
        </p:spPr>
        <p:txBody>
          <a:bodyPr>
            <a:spAutoFit/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300000" y="1800000"/>
            <a:ext cx="4860000" cy="1887696"/>
          </a:xfrm>
        </p:spPr>
        <p:txBody>
          <a:bodyPr>
            <a:spAutoFit/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39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1080000" y="1800000"/>
            <a:ext cx="4860000" cy="1887696"/>
          </a:xfrm>
        </p:spPr>
        <p:txBody>
          <a:bodyPr>
            <a:spAutoFit/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  <p:sp>
        <p:nvSpPr>
          <p:cNvPr id="15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800000"/>
            <a:ext cx="5400000" cy="4248000"/>
          </a:xfrm>
          <a:ln w="6350">
            <a:noFill/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1080000" y="1800000"/>
            <a:ext cx="4860000" cy="1887696"/>
          </a:xfrm>
        </p:spPr>
        <p:txBody>
          <a:bodyPr>
            <a:spAutoFit/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en-US" noProof="0" dirty="0"/>
          </a:p>
        </p:txBody>
      </p:sp>
      <p:sp>
        <p:nvSpPr>
          <p:cNvPr id="1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800000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16"/>
          </p:nvPr>
        </p:nvSpPr>
        <p:spPr>
          <a:xfrm>
            <a:off x="9072352" y="1800000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7" name="Bildplatzhalter 3"/>
          <p:cNvSpPr>
            <a:spLocks noGrp="1"/>
          </p:cNvSpPr>
          <p:nvPr>
            <p:ph type="pic" sz="quarter" idx="17"/>
          </p:nvPr>
        </p:nvSpPr>
        <p:spPr>
          <a:xfrm>
            <a:off x="6300000" y="3924000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8" name="Bildplatzhalter 3"/>
          <p:cNvSpPr>
            <a:spLocks noGrp="1"/>
          </p:cNvSpPr>
          <p:nvPr>
            <p:ph type="pic" sz="quarter" idx="18"/>
          </p:nvPr>
        </p:nvSpPr>
        <p:spPr>
          <a:xfrm>
            <a:off x="9072352" y="3924000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0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923689"/>
            <a:ext cx="9000000" cy="455509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1080000" y="1512000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2340000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  <p:sp>
        <p:nvSpPr>
          <p:cNvPr id="20" name="Bildplatzhalter 8"/>
          <p:cNvSpPr>
            <a:spLocks noGrp="1"/>
          </p:cNvSpPr>
          <p:nvPr>
            <p:ph type="pic" sz="quarter" idx="18"/>
          </p:nvPr>
        </p:nvSpPr>
        <p:spPr>
          <a:xfrm>
            <a:off x="1080000" y="1800000"/>
            <a:ext cx="8100000" cy="4248000"/>
          </a:xfrm>
        </p:spPr>
        <p:txBody>
          <a:bodyPr lIns="144000" tIns="144000">
            <a:noAutofit/>
          </a:bodyPr>
          <a:lstStyle>
            <a:lvl1pPr>
              <a:defRPr sz="10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8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80000" y="492801"/>
            <a:ext cx="8520000" cy="88639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US" noProof="0" err="1"/>
              <a:t>Titelmasterformat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80000" y="1800000"/>
            <a:ext cx="9120000" cy="18876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err="1"/>
              <a:t>Textmasterformat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  <a:p>
            <a:pPr lvl="1"/>
            <a:r>
              <a:rPr lang="en-US" noProof="0" err="1"/>
              <a:t>Zweite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2"/>
            <a:r>
              <a:rPr lang="en-US" noProof="0" err="1"/>
              <a:t>Dritte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3"/>
            <a:r>
              <a:rPr lang="en-US" noProof="0" err="1"/>
              <a:t>Vierte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4"/>
            <a:r>
              <a:rPr lang="en-US" noProof="0" err="1"/>
              <a:t>Fünfte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760000" y="6509924"/>
            <a:ext cx="672075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lang="en-US" sz="1050" b="1" i="0" u="none" strike="noStrike" kern="1200" baseline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de-DE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/>
          </a:p>
        </p:txBody>
      </p:sp>
      <p:sp>
        <p:nvSpPr>
          <p:cNvPr id="13" name="Textfeld 7"/>
          <p:cNvSpPr txBox="1"/>
          <p:nvPr/>
        </p:nvSpPr>
        <p:spPr>
          <a:xfrm>
            <a:off x="468000" y="6544800"/>
            <a:ext cx="245419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i="0" u="none" strike="noStrike" kern="1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© 2020 Renesas Electronics Corporation. All rights reserved. </a:t>
            </a:r>
            <a:endParaRPr lang="en-US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8000" y="6336000"/>
            <a:ext cx="11253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 descr="RENESAS+Taglin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6400235"/>
            <a:ext cx="3092559" cy="34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73" r:id="rId5"/>
    <p:sldLayoutId id="2147483741" r:id="rId6"/>
    <p:sldLayoutId id="2147483742" r:id="rId7"/>
    <p:sldLayoutId id="2147483743" r:id="rId8"/>
    <p:sldLayoutId id="2147483744" r:id="rId9"/>
    <p:sldLayoutId id="2147483768" r:id="rId10"/>
    <p:sldLayoutId id="2147483745" r:id="rId11"/>
    <p:sldLayoutId id="2147483746" r:id="rId12"/>
    <p:sldLayoutId id="2147483769" r:id="rId13"/>
    <p:sldLayoutId id="2147483747" r:id="rId14"/>
    <p:sldLayoutId id="2147483748" r:id="rId15"/>
    <p:sldLayoutId id="2147483771" r:id="rId16"/>
    <p:sldLayoutId id="2147483750" r:id="rId17"/>
    <p:sldLayoutId id="2147483751" r:id="rId18"/>
    <p:sldLayoutId id="2147483772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indent="-18415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179388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0">
          <p15:clr>
            <a:srgbClr val="F26B43"/>
          </p15:clr>
        </p15:guide>
        <p15:guide id="2" pos="676">
          <p15:clr>
            <a:srgbClr val="F26B43"/>
          </p15:clr>
        </p15:guide>
        <p15:guide id="3" pos="3841">
          <p15:clr>
            <a:srgbClr val="F26B43"/>
          </p15:clr>
        </p15:guide>
        <p15:guide id="4" pos="7378">
          <p15:clr>
            <a:srgbClr val="F26B43"/>
          </p15:clr>
        </p15:guide>
        <p15:guide id="5" pos="628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altLang="ja-JP" dirty="0"/>
              <a:t>X13T</a:t>
            </a:r>
            <a:r>
              <a:rPr lang="en-US" dirty="0"/>
              <a:t> Series MCU</a:t>
            </a:r>
            <a:br>
              <a:rPr lang="en-US" dirty="0"/>
            </a:br>
            <a:r>
              <a:rPr lang="en-US" dirty="0"/>
              <a:t>NPI Overview</a:t>
            </a:r>
            <a:endParaRPr kumimoji="1" lang="en-US" altLang="ja-JP" sz="2000" cap="all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spAutoFit/>
          </a:bodyPr>
          <a:lstStyle/>
          <a:p>
            <a:r>
              <a:rPr lang="en-US" altLang="ja-JP" dirty="0" smtClean="0"/>
              <a:t>March</a:t>
            </a:r>
            <a:r>
              <a:rPr lang="en-US" dirty="0"/>
              <a:t>, </a:t>
            </a:r>
            <a:r>
              <a:rPr lang="en-US" altLang="ja-JP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82888" y="215900"/>
            <a:ext cx="10929736" cy="104140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  <a:cs typeface="Tahoma" charset="0"/>
              </a:rPr>
              <a:t>RX</a:t>
            </a:r>
            <a:r>
              <a:rPr lang="en-US" altLang="ja-JP" dirty="0">
                <a:latin typeface="+mn-lt"/>
                <a:cs typeface="Tahoma" charset="0"/>
              </a:rPr>
              <a:t>13T</a:t>
            </a:r>
            <a:r>
              <a:rPr lang="en-US" dirty="0">
                <a:latin typeface="+mn-lt"/>
                <a:cs typeface="Tahoma" charset="0"/>
              </a:rPr>
              <a:t> Product Snapshot</a:t>
            </a:r>
            <a:br>
              <a:rPr lang="en-US" dirty="0">
                <a:latin typeface="+mn-lt"/>
                <a:cs typeface="Tahoma" charset="0"/>
              </a:rPr>
            </a:br>
            <a:r>
              <a:rPr lang="en-US" altLang="ja-JP" sz="2800" i="1" dirty="0"/>
              <a:t>Optimized Single Motor Control </a:t>
            </a:r>
            <a:r>
              <a:rPr lang="en-US" altLang="ja-JP" sz="2800" i="1" dirty="0" smtClean="0"/>
              <a:t>RX MCU series</a:t>
            </a:r>
            <a:endParaRPr lang="en-US" sz="2800" i="1" dirty="0">
              <a:latin typeface="+mn-lt"/>
              <a:cs typeface="Tahoma" charset="0"/>
            </a:endParaRPr>
          </a:p>
        </p:txBody>
      </p:sp>
      <p:sp>
        <p:nvSpPr>
          <p:cNvPr id="102408" name="Rectangle 9"/>
          <p:cNvSpPr>
            <a:spLocks noChangeArrowheads="1"/>
          </p:cNvSpPr>
          <p:nvPr/>
        </p:nvSpPr>
        <p:spPr bwMode="auto">
          <a:xfrm>
            <a:off x="1487488" y="4149081"/>
            <a:ext cx="8786927" cy="253611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06357A"/>
                </a:solidFill>
                <a:ea typeface="ＭＳ Ｐゴシック" pitchFamily="34" charset="-128"/>
                <a:cs typeface="Tahoma" pitchFamily="34" charset="0"/>
              </a:rPr>
              <a:t>Block Diagram &amp; Development Tools</a:t>
            </a:r>
            <a:endParaRPr lang="en-US" b="1" dirty="0">
              <a:solidFill>
                <a:srgbClr val="06357A"/>
              </a:solidFill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1487488" y="4410249"/>
            <a:ext cx="8784976" cy="1899071"/>
          </a:xfrm>
          <a:prstGeom prst="rect">
            <a:avLst/>
          </a:prstGeom>
          <a:noFill/>
          <a:ln w="19050">
            <a:solidFill>
              <a:schemeClr val="accent4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496453" y="1412776"/>
            <a:ext cx="2929375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latin typeface="Arial"/>
                <a:ea typeface="ＭＳ Ｐゴシック" pitchFamily="34" charset="-128"/>
                <a:cs typeface="Tahoma" pitchFamily="34" charset="0"/>
              </a:rPr>
              <a:t>Features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513412" y="1412776"/>
            <a:ext cx="2913856" cy="3048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latin typeface="Arial"/>
                <a:ea typeface="ＭＳ Ｐゴシック" pitchFamily="34" charset="-128"/>
                <a:cs typeface="Tahoma" pitchFamily="34" charset="0"/>
              </a:rPr>
              <a:t>Benefits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7523094" y="1412776"/>
            <a:ext cx="274937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latin typeface="Arial"/>
                <a:ea typeface="ＭＳ Ｐゴシック" pitchFamily="34" charset="-128"/>
                <a:cs typeface="Tahoma" pitchFamily="34" charset="0"/>
              </a:rPr>
              <a:t>Applications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1496451" y="1717576"/>
            <a:ext cx="2931071" cy="2362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45720" tIns="91440" rIns="45720" bIns="46418"/>
          <a:lstStyle/>
          <a:p>
            <a:pPr lvl="0" indent="-182880" fontAlgn="base">
              <a:buClr>
                <a:schemeClr val="hlink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200" dirty="0"/>
              <a:t>RX microcontrollers with RXv1 core</a:t>
            </a:r>
          </a:p>
          <a:p>
            <a:pPr lvl="1" indent="-182880" fontAlgn="base">
              <a:buClr>
                <a:schemeClr val="hlink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200" dirty="0"/>
              <a:t>Enhanced analog function</a:t>
            </a:r>
          </a:p>
          <a:p>
            <a:pPr lvl="1" indent="-182880" fontAlgn="base">
              <a:buClr>
                <a:schemeClr val="hlink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200" dirty="0"/>
              <a:t>Single </a:t>
            </a:r>
            <a:r>
              <a:rPr lang="en-US" altLang="ja-JP" sz="1200" dirty="0" smtClean="0"/>
              <a:t>precision </a:t>
            </a:r>
            <a:r>
              <a:rPr lang="en-US" altLang="ja-JP" sz="1200" dirty="0"/>
              <a:t>FPU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128 KB </a:t>
            </a:r>
            <a:r>
              <a:rPr lang="en-US" altLang="ja-JP" sz="1200" dirty="0"/>
              <a:t>FLASH, </a:t>
            </a:r>
            <a:r>
              <a:rPr lang="en-US" altLang="ja-JP" sz="1200" dirty="0" smtClean="0"/>
              <a:t>12 KB </a:t>
            </a:r>
            <a:r>
              <a:rPr lang="en-US" altLang="ja-JP" sz="1200" dirty="0"/>
              <a:t>RAM, </a:t>
            </a:r>
            <a:br>
              <a:rPr lang="en-US" altLang="ja-JP" sz="1200" dirty="0"/>
            </a:br>
            <a:r>
              <a:rPr lang="en-US" altLang="ja-JP" sz="1200" dirty="0" smtClean="0"/>
              <a:t>4 KB </a:t>
            </a:r>
            <a:r>
              <a:rPr lang="en-US" altLang="ja-JP" sz="1200" dirty="0" err="1"/>
              <a:t>Dataflash</a:t>
            </a:r>
            <a:endParaRPr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12-bit </a:t>
            </a:r>
            <a:r>
              <a:rPr lang="en-US" altLang="ja-JP" sz="1200" dirty="0"/>
              <a:t>ADC (1 </a:t>
            </a:r>
            <a:r>
              <a:rPr lang="en-US" altLang="ja-JP" sz="1200" dirty="0" smtClean="0"/>
              <a:t>unit</a:t>
            </a:r>
            <a:r>
              <a:rPr lang="en-US" altLang="ja-JP" sz="1200" dirty="0"/>
              <a:t>) with 3 simultaneous S/H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/>
              <a:t>Built-in </a:t>
            </a:r>
            <a:r>
              <a:rPr lang="en-US" altLang="ja-JP" sz="1200" dirty="0" smtClean="0"/>
              <a:t>analog </a:t>
            </a:r>
            <a:r>
              <a:rPr lang="en-US" altLang="ja-JP" sz="1200" dirty="0" err="1" smtClean="0"/>
              <a:t>omparators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(3 </a:t>
            </a:r>
            <a:r>
              <a:rPr lang="en-US" altLang="ja-JP" sz="1200" dirty="0" err="1"/>
              <a:t>ch</a:t>
            </a:r>
            <a:r>
              <a:rPr lang="en-US" altLang="ja-JP" sz="12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/>
              <a:t>Build-in programmable gain amp (PGA 3 </a:t>
            </a:r>
            <a:r>
              <a:rPr lang="en-US" altLang="ja-JP" sz="1200" dirty="0" err="1"/>
              <a:t>ch</a:t>
            </a:r>
            <a:r>
              <a:rPr lang="en-US" altLang="ja-JP" sz="12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/>
              <a:t>Safety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Supports </a:t>
            </a:r>
            <a:r>
              <a:rPr lang="en-US" altLang="ja-JP" sz="1200" dirty="0"/>
              <a:t>2.7V ~ 5.5V operation 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4511824" y="1717576"/>
            <a:ext cx="2915544" cy="2362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/>
            </a:solidFill>
            <a:miter lim="800000"/>
            <a:headEnd/>
            <a:tailEnd/>
          </a:ln>
        </p:spPr>
        <p:txBody>
          <a:bodyPr lIns="45720" tIns="91440" rIns="45720" bIns="46418"/>
          <a:lstStyle/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Low </a:t>
            </a:r>
            <a:r>
              <a:rPr lang="en-US" altLang="ja-JP" sz="1400" dirty="0" smtClean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pin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c</a:t>
            </a:r>
            <a:r>
              <a:rPr lang="en-US" altLang="ja-JP" sz="1400" dirty="0" smtClean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ount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(</a:t>
            </a:r>
            <a:r>
              <a:rPr lang="en-US" altLang="ja-JP" sz="1400" dirty="0" smtClean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32 or 48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pins)</a:t>
            </a:r>
          </a:p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Compact code size</a:t>
            </a:r>
          </a:p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BOM cost reduction with </a:t>
            </a:r>
            <a:r>
              <a:rPr lang="en-US" altLang="ja-JP" sz="1400" dirty="0" smtClean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built-in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enhanced analog function</a:t>
            </a:r>
          </a:p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Safety functionality embedded</a:t>
            </a:r>
          </a:p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Support 2.7V ~ 5.5V operation</a:t>
            </a:r>
          </a:p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Industrial grade </a:t>
            </a:r>
            <a:r>
              <a:rPr lang="en-US" altLang="ja-JP" sz="1400" dirty="0" smtClean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105°C </a:t>
            </a:r>
            <a:r>
              <a:rPr lang="en-US" altLang="ja-JP" sz="14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operating temperature part available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523095" y="1723778"/>
            <a:ext cx="2749369" cy="2355999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lIns="45720" tIns="91440" rIns="45720" bIns="46418"/>
          <a:lstStyle/>
          <a:p>
            <a:pPr marL="195263" indent="-139700" defTabSz="912813" eaLnBrk="0" hangingPunct="0">
              <a:lnSpc>
                <a:spcPct val="85000"/>
              </a:lnSpc>
              <a:spcBef>
                <a:spcPct val="35000"/>
              </a:spcBef>
              <a:buClr>
                <a:srgbClr val="7F7F7F"/>
              </a:buClr>
              <a:defRPr/>
            </a:pPr>
            <a:endParaRPr lang="en-US" sz="1000" dirty="0">
              <a:solidFill>
                <a:srgbClr val="000000"/>
              </a:solidFill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554330" y="1724615"/>
            <a:ext cx="27416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Single Motor Control Application</a:t>
            </a: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Fan control</a:t>
            </a: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Pumps</a:t>
            </a: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Refrigerators</a:t>
            </a: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Vacuum </a:t>
            </a:r>
            <a:r>
              <a:rPr lang="en-US" altLang="en-US" sz="1400" dirty="0" smtClean="0">
                <a:solidFill>
                  <a:srgbClr val="000000"/>
                </a:solidFill>
                <a:ea typeface="MS PGothic" pitchFamily="34" charset="-128"/>
              </a:rPr>
              <a:t>cleaners</a:t>
            </a:r>
            <a:endParaRPr lang="en-US" altLang="en-US" sz="1400" dirty="0">
              <a:solidFill>
                <a:srgbClr val="000000"/>
              </a:solidFill>
              <a:ea typeface="MS PGothic" pitchFamily="34" charset="-128"/>
            </a:endParaRP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PGothic" pitchFamily="34" charset="-128"/>
              </a:rPr>
              <a:t>Printers</a:t>
            </a:r>
            <a:endParaRPr lang="en-US" altLang="en-US" sz="1400" dirty="0">
              <a:solidFill>
                <a:srgbClr val="000000"/>
              </a:solidFill>
              <a:ea typeface="MS PGothic" pitchFamily="34" charset="-128"/>
            </a:endParaRP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Small </a:t>
            </a:r>
            <a:r>
              <a:rPr lang="en-US" altLang="en-US" sz="1400" dirty="0" smtClean="0">
                <a:solidFill>
                  <a:srgbClr val="000000"/>
                </a:solidFill>
                <a:ea typeface="MS PGothic" pitchFamily="34" charset="-128"/>
              </a:rPr>
              <a:t>r</a:t>
            </a:r>
            <a:r>
              <a:rPr lang="en-US" altLang="en-US" sz="1400" dirty="0" smtClean="0">
                <a:solidFill>
                  <a:srgbClr val="000000"/>
                </a:solidFill>
                <a:ea typeface="MS PGothic" pitchFamily="34" charset="-128"/>
              </a:rPr>
              <a:t>obots</a:t>
            </a:r>
          </a:p>
          <a:p>
            <a:pPr marL="404813" lvl="1" indent="-17621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PGothic" pitchFamily="34" charset="-128"/>
              </a:rPr>
              <a:t>Etc.</a:t>
            </a:r>
            <a:endParaRPr lang="en-US" altLang="en-US" sz="14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4545055" y="2869465"/>
            <a:ext cx="4820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BDFBF5-FF9F-4FB0-A056-77BDE4A27A02}"/>
              </a:ext>
            </a:extLst>
          </p:cNvPr>
          <p:cNvSpPr/>
          <p:nvPr/>
        </p:nvSpPr>
        <p:spPr>
          <a:xfrm>
            <a:off x="5423004" y="4463534"/>
            <a:ext cx="12490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b="1" dirty="0">
                <a:latin typeface="Arial Narrow" panose="020B0606020202030204" pitchFamily="34" charset="0"/>
              </a:rPr>
              <a:t>Development Tools</a:t>
            </a:r>
            <a:endParaRPr lang="ja-JP" altLang="en-US" sz="1100" b="1" dirty="0">
              <a:latin typeface="Arial Narrow" panose="020B060602020203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D223C58-7BA4-4C2C-BCF3-C48F6B501F99}"/>
              </a:ext>
            </a:extLst>
          </p:cNvPr>
          <p:cNvSpPr/>
          <p:nvPr/>
        </p:nvSpPr>
        <p:spPr>
          <a:xfrm>
            <a:off x="1510988" y="4453456"/>
            <a:ext cx="115401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latin typeface="Arial Narrow" panose="020B0606020202030204" pitchFamily="34" charset="0"/>
              </a:rPr>
              <a:t>RX13T</a:t>
            </a:r>
            <a:br>
              <a:rPr lang="en-US" altLang="ja-JP" sz="1050" b="1" dirty="0">
                <a:latin typeface="Arial Narrow" panose="020B0606020202030204" pitchFamily="34" charset="0"/>
              </a:rPr>
            </a:br>
            <a:r>
              <a:rPr lang="en-US" altLang="ja-JP" sz="1050" b="1" dirty="0">
                <a:latin typeface="Arial Narrow" panose="020B0606020202030204" pitchFamily="34" charset="0"/>
              </a:rPr>
              <a:t>Block Diagram</a:t>
            </a:r>
            <a:endParaRPr lang="ja-JP" altLang="en-US" sz="1050" b="1" dirty="0">
              <a:latin typeface="Arial Narrow" panose="020B060602020203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0E05AEA-CD19-4EF3-BCF3-3638AE7B0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00" y="4485361"/>
            <a:ext cx="2664296" cy="1762721"/>
          </a:xfrm>
          <a:prstGeom prst="rect">
            <a:avLst/>
          </a:prstGeom>
        </p:spPr>
      </p:pic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E05B2E90-C833-4FCA-B639-822D3FB5F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625324"/>
              </p:ext>
            </p:extLst>
          </p:nvPr>
        </p:nvGraphicFramePr>
        <p:xfrm>
          <a:off x="6744360" y="4509120"/>
          <a:ext cx="2592000" cy="176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413975814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85055105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28383441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latin typeface="+mn-lt"/>
                        </a:rPr>
                        <a:t>Items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latin typeface="+mn-lt"/>
                        </a:rPr>
                        <a:t>Status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89791699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IDE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CS+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latin typeface="+mn-lt"/>
                        </a:rPr>
                        <a:t>Support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/>
                </a:tc>
                <a:extLst>
                  <a:ext uri="{0D108BD9-81ED-4DB2-BD59-A6C34878D82A}">
                    <a16:rowId xmlns:a16="http://schemas.microsoft.com/office/drawing/2014/main" val="422243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dirty="0">
                          <a:latin typeface="+mn-lt"/>
                        </a:rPr>
                        <a:t>e2studio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42074136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EWRX(IAR)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360603018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Smart configurator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102452404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FIT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/>
                </a:tc>
                <a:tc hMerge="1">
                  <a:txBody>
                    <a:bodyPr/>
                    <a:lstStyle/>
                    <a:p>
                      <a:endParaRPr kumimoji="1" lang="en-US" altLang="ja-JP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114865594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Flash</a:t>
                      </a:r>
                      <a:r>
                        <a:rPr kumimoji="1" lang="ja-JP" altLang="en-US" sz="700" dirty="0">
                          <a:latin typeface="+mn-lt"/>
                        </a:rPr>
                        <a:t> </a:t>
                      </a:r>
                      <a:r>
                        <a:rPr kumimoji="1" lang="en-US" altLang="ja-JP" sz="700" dirty="0">
                          <a:latin typeface="+mn-lt"/>
                        </a:rPr>
                        <a:t>tool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RFP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36369294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PG-FP6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36846824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Emulator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E1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41601537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E2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27768903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E2 lite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val="119960253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700" dirty="0">
                          <a:latin typeface="+mn-lt"/>
                        </a:rPr>
                        <a:t>CPU card</a:t>
                      </a:r>
                      <a:endParaRPr kumimoji="1" lang="ja-JP" altLang="en-US" sz="700" dirty="0">
                        <a:latin typeface="+mn-lt"/>
                      </a:endParaRPr>
                    </a:p>
                  </a:txBody>
                  <a:tcPr marL="36000" marR="36000" marT="18000" marB="18000"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36000" marR="36000" marT="18000" marB="18000" anchor="ctr"/>
                </a:tc>
                <a:extLst>
                  <a:ext uri="{0D108BD9-81ED-4DB2-BD59-A6C34878D82A}">
                    <a16:rowId xmlns:a16="http://schemas.microsoft.com/office/drawing/2014/main" val="670481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89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80000" y="1556792"/>
            <a:ext cx="5280000" cy="300339"/>
          </a:xfrm>
        </p:spPr>
        <p:txBody>
          <a:bodyPr/>
          <a:lstStyle/>
          <a:p>
            <a:r>
              <a:rPr lang="en-US" dirty="0"/>
              <a:t>Renesas.com</a:t>
            </a:r>
          </a:p>
        </p:txBody>
      </p:sp>
    </p:spTree>
    <p:extLst>
      <p:ext uri="{BB962C8B-B14F-4D97-AF65-F5344CB8AC3E}">
        <p14:creationId xmlns:p14="http://schemas.microsoft.com/office/powerpoint/2010/main" val="33728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1229_Renesas_Templates_16_9_EN">
  <a:themeElements>
    <a:clrScheme name="Renesas_colors">
      <a:dk1>
        <a:srgbClr val="3C3C3B"/>
      </a:dk1>
      <a:lt1>
        <a:sysClr val="window" lastClr="FFFFFF"/>
      </a:lt1>
      <a:dk2>
        <a:srgbClr val="06418C"/>
      </a:dk2>
      <a:lt2>
        <a:srgbClr val="F2F2F2"/>
      </a:lt2>
      <a:accent1>
        <a:srgbClr val="4471A9"/>
      </a:accent1>
      <a:accent2>
        <a:srgbClr val="D70000"/>
      </a:accent2>
      <a:accent3>
        <a:srgbClr val="FFC800"/>
      </a:accent3>
      <a:accent4>
        <a:srgbClr val="669933"/>
      </a:accent4>
      <a:accent5>
        <a:srgbClr val="993399"/>
      </a:accent5>
      <a:accent6>
        <a:srgbClr val="9D9D9D"/>
      </a:accent6>
      <a:hlink>
        <a:srgbClr val="06418C"/>
      </a:hlink>
      <a:folHlink>
        <a:srgbClr val="993399"/>
      </a:folHlink>
    </a:clrScheme>
    <a:fontScheme name="ユーザー定義 1">
      <a:majorFont>
        <a:latin typeface="Arial Narrow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nesas_PPT_E_20171221.potx  -  読み取り専用" id="{7E4C4431-707E-479C-9C7C-4747AB4F6BA9}" vid="{FFFFEBFF-05E7-4F8B-B736-D07F351748AB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AC914C9B41904B8A3886F6FE013FF9" ma:contentTypeVersion="9" ma:contentTypeDescription="Create a new document." ma:contentTypeScope="" ma:versionID="0749e706c8ad6b88b0f75d0ea2e11c0f">
  <xsd:schema xmlns:xsd="http://www.w3.org/2001/XMLSchema" xmlns:xs="http://www.w3.org/2001/XMLSchema" xmlns:p="http://schemas.microsoft.com/office/2006/metadata/properties" xmlns:ns2="c352f9b7-9fca-4bda-8422-251947cab4a1" xmlns:ns3="7ecf5fa3-cc0e-4d86-815a-1fe596ef0b0d" targetNamespace="http://schemas.microsoft.com/office/2006/metadata/properties" ma:root="true" ma:fieldsID="2e9a8c681881e87adbfad09d65c0cfd8" ns2:_="" ns3:_="">
    <xsd:import namespace="c352f9b7-9fca-4bda-8422-251947cab4a1"/>
    <xsd:import namespace="7ecf5fa3-cc0e-4d86-815a-1fe596ef0b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2f9b7-9fca-4bda-8422-251947cab4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f5fa3-cc0e-4d86-815a-1fe596ef0b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ecf5fa3-cc0e-4d86-815a-1fe596ef0b0d">
      <UserInfo>
        <DisplayName>Masakazu Oka</DisplayName>
        <AccountId>37</AccountId>
        <AccountType/>
      </UserInfo>
      <UserInfo>
        <DisplayName>Kim Thomas</DisplayName>
        <AccountId>10</AccountId>
        <AccountType/>
      </UserInfo>
      <UserInfo>
        <DisplayName>Naoki Yamamoto</DisplayName>
        <AccountId>29</AccountId>
        <AccountType/>
      </UserInfo>
      <UserInfo>
        <DisplayName>ATSUSHI YAMAMORI</DisplayName>
        <AccountId>17</AccountId>
        <AccountType/>
      </UserInfo>
      <UserInfo>
        <DisplayName>KENJI AKAI</DisplayName>
        <AccountId>38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1EBC4D-01F0-42B5-BC59-8188B6979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2f9b7-9fca-4bda-8422-251947cab4a1"/>
    <ds:schemaRef ds:uri="7ecf5fa3-cc0e-4d86-815a-1fe596ef0b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71853E-0EF3-4973-AB23-17AA5798BB66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c352f9b7-9fca-4bda-8422-251947cab4a1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ecf5fa3-cc0e-4d86-815a-1fe596ef0b0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3BE601-7F02-4240-9AF6-86A6A55D9A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27810</TotalTime>
  <Words>166</Words>
  <Application>Microsoft Office PowerPoint</Application>
  <PresentationFormat>Widescreen</PresentationFormat>
  <Paragraphs>52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MS PGothic</vt:lpstr>
      <vt:lpstr>MS PGothic</vt:lpstr>
      <vt:lpstr>Arial</vt:lpstr>
      <vt:lpstr>Arial Narrow</vt:lpstr>
      <vt:lpstr>Calibri</vt:lpstr>
      <vt:lpstr>メイリオ</vt:lpstr>
      <vt:lpstr>Symbol</vt:lpstr>
      <vt:lpstr>Tahoma</vt:lpstr>
      <vt:lpstr>Wingdings</vt:lpstr>
      <vt:lpstr>151229_Renesas_Templates_16_9_EN</vt:lpstr>
      <vt:lpstr>PowerPoint Presentation</vt:lpstr>
      <vt:lpstr>RX13T Product Snapshot Optimized Single Motor Control RX MCU series</vt:lpstr>
      <vt:lpstr>PowerPoint Presentation</vt:lpstr>
    </vt:vector>
  </TitlesOfParts>
  <Company>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Masakazu Oka</dc:creator>
  <cp:lastModifiedBy>Kelly, Kris</cp:lastModifiedBy>
  <cp:revision>275</cp:revision>
  <dcterms:created xsi:type="dcterms:W3CDTF">2019-02-06T01:33:22Z</dcterms:created>
  <dcterms:modified xsi:type="dcterms:W3CDTF">2020-03-20T00:22:22Z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0x010100BFAC914C9B41904B8A3886F6FE013FF9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</Properties>
</file>